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6"/>
  </p:notesMasterIdLst>
  <p:sldIdLst>
    <p:sldId id="257" r:id="rId4"/>
    <p:sldId id="263" r:id="rId5"/>
  </p:sldIdLst>
  <p:sldSz cx="6858000" cy="12192000"/>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FF00"/>
    <a:srgbClr val="16F091"/>
    <a:srgbClr val="ED0C84"/>
    <a:srgbClr val="7B00FF"/>
    <a:srgbClr val="CE9CE6"/>
    <a:srgbClr val="00FFFF"/>
    <a:srgbClr val="E6DC20"/>
    <a:srgbClr val="FF3399"/>
    <a:srgbClr val="CCFF66"/>
    <a:srgbClr val="00A9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FF3A91-D702-53EE-876C-9D473257D7E9}" v="1235" dt="2023-12-04T21:58:17.775"/>
    <p1510:client id="{1979363A-8AA2-48FC-A543-902BAC31234E}" v="14" dt="2023-11-02T11:42:52.164"/>
    <p1510:client id="{2E334E0D-F742-47ED-9BD3-3A37542C1E0C}" v="7164" dt="2023-10-26T15:11:21.565"/>
    <p1510:client id="{5C3F44AE-88FC-E5A4-5F08-B9CF5695742B}" v="4" dt="2024-01-04T12:13:52.411"/>
    <p1510:client id="{5CD19B85-1FE6-DAA4-B8AD-6B7FEFAD5459}" v="404" dt="2023-12-07T14:25:29.094"/>
    <p1510:client id="{60EEFC78-CDCB-202C-AD73-61C3E4585418}" v="1741" dt="2023-12-07T21:42:26.309"/>
    <p1510:client id="{69D5755A-6D98-E2CD-CC02-153CEE4B1A79}" v="16" dt="2023-12-07T11:52:33.584"/>
    <p1510:client id="{6D86D861-E68D-4837-B043-80AE23C154D6}" v="3983" dt="2023-12-03T21:47:18.497"/>
    <p1510:client id="{79725191-E6F2-F0DF-D35A-EE5FC80A2BB5}" v="5" dt="2023-11-02T13:17:32.915"/>
    <p1510:client id="{7D8FB2F6-0093-D457-D138-AA84761443B3}" v="30" dt="2023-11-16T21:09:12.778"/>
    <p1510:client id="{7F222412-7366-FEED-F962-AE24108F40F3}" v="3" dt="2024-01-04T12:16:36.420"/>
    <p1510:client id="{8158E75E-D98F-4D15-B503-A06D5A0623D2}" v="1676" dt="2023-12-21T12:40:50.286"/>
    <p1510:client id="{8E750164-0244-FC6B-6AEE-403042E8B1AE}" v="18" dt="2023-12-07T12:02:20.689"/>
    <p1510:client id="{8F094BF5-8122-E555-570A-B0C186515ED5}" v="606" dt="2024-01-04T10:20:33.992"/>
    <p1510:client id="{98360692-B3DB-C9E9-AC2A-7BFE2D50A513}" v="2399" dt="2023-12-07T11:42:00.727"/>
    <p1510:client id="{A5E5B5F9-73A5-AB12-D5C1-C20A894AFFEC}" v="901" dt="2023-11-23T15:53:47.742"/>
    <p1510:client id="{A73173C3-9737-F6C1-63B6-370E0434E2E9}" v="495" dt="2023-11-25T22:38:29.157"/>
    <p1510:client id="{BA3F2A85-7AE5-CFD3-2B04-37ABB14A08FE}" v="109" dt="2023-12-21T15:53:19.163"/>
    <p1510:client id="{C3E811B9-C7EC-4030-AA3F-1E459762B15F}" v="313" dt="2023-10-26T14:08:46.429"/>
    <p1510:client id="{C5CF0D5C-86FA-86F1-1505-CB7A1539745D}" v="2130" dt="2023-11-25T20:57:40.143"/>
    <p1510:client id="{D1338B36-5DB8-D5A7-5AA3-B999851D190E}" v="4056" dt="2023-11-30T16:57:39.652"/>
    <p1510:client id="{D341547C-E1F1-D88C-B70D-E0CF74DF6278}" v="75" dt="2023-12-14T09:25:05.441"/>
    <p1510:client id="{DB6127D7-511D-9313-1A43-544BF8289AF5}" v="2" dt="2024-01-04T15:45:01.633"/>
    <p1510:client id="{DFC88DF3-9716-75EB-8AB9-35C9438CA0DB}" v="39" dt="2023-11-02T15:07:00.928"/>
    <p1510:client id="{F5E4DF4D-38CF-9485-E875-FC7507EB0A41}" v="11" dt="2024-01-04T12:01:48.122"/>
    <p1510:client id="{FDE79853-7FCF-5CB6-15D8-5C9E2A1E8E7F}" v="5" dt="2023-11-02T13:21:57.466"/>
    <p1510:client id="{FF0C6F27-2D96-D8EE-CCC5-C232148F1A0E}" v="18" dt="2023-11-23T15:02:58.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Young (s2215595)" userId="S::s2215595@students.ncl-coll.ac.uk::7f45cf11-dfdc-4807-8940-cb83062ca36f" providerId="AD" clId="Web-{5C3F44AE-88FC-E5A4-5F08-B9CF5695742B}"/>
    <pc:docChg chg="delSld">
      <pc:chgData name="Susan Young (s2215595)" userId="S::s2215595@students.ncl-coll.ac.uk::7f45cf11-dfdc-4807-8940-cb83062ca36f" providerId="AD" clId="Web-{5C3F44AE-88FC-E5A4-5F08-B9CF5695742B}" dt="2024-01-04T12:13:52.411" v="3"/>
      <pc:docMkLst>
        <pc:docMk/>
      </pc:docMkLst>
      <pc:sldChg chg="del">
        <pc:chgData name="Susan Young (s2215595)" userId="S::s2215595@students.ncl-coll.ac.uk::7f45cf11-dfdc-4807-8940-cb83062ca36f" providerId="AD" clId="Web-{5C3F44AE-88FC-E5A4-5F08-B9CF5695742B}" dt="2024-01-04T12:13:42.254" v="0"/>
        <pc:sldMkLst>
          <pc:docMk/>
          <pc:sldMk cId="1439722555" sldId="261"/>
        </pc:sldMkLst>
      </pc:sldChg>
      <pc:sldChg chg="del">
        <pc:chgData name="Susan Young (s2215595)" userId="S::s2215595@students.ncl-coll.ac.uk::7f45cf11-dfdc-4807-8940-cb83062ca36f" providerId="AD" clId="Web-{5C3F44AE-88FC-E5A4-5F08-B9CF5695742B}" dt="2024-01-04T12:13:45.676" v="1"/>
        <pc:sldMkLst>
          <pc:docMk/>
          <pc:sldMk cId="3724403431" sldId="264"/>
        </pc:sldMkLst>
      </pc:sldChg>
      <pc:sldChg chg="del">
        <pc:chgData name="Susan Young (s2215595)" userId="S::s2215595@students.ncl-coll.ac.uk::7f45cf11-dfdc-4807-8940-cb83062ca36f" providerId="AD" clId="Web-{5C3F44AE-88FC-E5A4-5F08-B9CF5695742B}" dt="2024-01-04T12:13:52.411" v="3"/>
        <pc:sldMkLst>
          <pc:docMk/>
          <pc:sldMk cId="465636655" sldId="266"/>
        </pc:sldMkLst>
      </pc:sldChg>
      <pc:sldChg chg="del">
        <pc:chgData name="Susan Young (s2215595)" userId="S::s2215595@students.ncl-coll.ac.uk::7f45cf11-dfdc-4807-8940-cb83062ca36f" providerId="AD" clId="Web-{5C3F44AE-88FC-E5A4-5F08-B9CF5695742B}" dt="2024-01-04T12:13:48.895" v="2"/>
        <pc:sldMkLst>
          <pc:docMk/>
          <pc:sldMk cId="1763805938" sldId="267"/>
        </pc:sldMkLst>
      </pc:sldChg>
    </pc:docChg>
  </pc:docChgLst>
  <pc:docChgLst>
    <pc:chgData name="Susan Young (s2215595)" userId="S::s2215595@students.ncl-coll.ac.uk::7f45cf11-dfdc-4807-8940-cb83062ca36f" providerId="AD" clId="Web-{7F222412-7366-FEED-F962-AE24108F40F3}"/>
    <pc:docChg chg="delSld">
      <pc:chgData name="Susan Young (s2215595)" userId="S::s2215595@students.ncl-coll.ac.uk::7f45cf11-dfdc-4807-8940-cb83062ca36f" providerId="AD" clId="Web-{7F222412-7366-FEED-F962-AE24108F40F3}" dt="2024-01-04T12:16:36.420" v="2"/>
      <pc:docMkLst>
        <pc:docMk/>
      </pc:docMkLst>
      <pc:sldChg chg="del">
        <pc:chgData name="Susan Young (s2215595)" userId="S::s2215595@students.ncl-coll.ac.uk::7f45cf11-dfdc-4807-8940-cb83062ca36f" providerId="AD" clId="Web-{7F222412-7366-FEED-F962-AE24108F40F3}" dt="2024-01-04T12:16:31.685" v="1"/>
        <pc:sldMkLst>
          <pc:docMk/>
          <pc:sldMk cId="151592600" sldId="265"/>
        </pc:sldMkLst>
      </pc:sldChg>
      <pc:sldChg chg="del">
        <pc:chgData name="Susan Young (s2215595)" userId="S::s2215595@students.ncl-coll.ac.uk::7f45cf11-dfdc-4807-8940-cb83062ca36f" providerId="AD" clId="Web-{7F222412-7366-FEED-F962-AE24108F40F3}" dt="2024-01-04T12:16:27.810" v="0"/>
        <pc:sldMkLst>
          <pc:docMk/>
          <pc:sldMk cId="570020927" sldId="268"/>
        </pc:sldMkLst>
      </pc:sldChg>
      <pc:sldChg chg="del">
        <pc:chgData name="Susan Young (s2215595)" userId="S::s2215595@students.ncl-coll.ac.uk::7f45cf11-dfdc-4807-8940-cb83062ca36f" providerId="AD" clId="Web-{7F222412-7366-FEED-F962-AE24108F40F3}" dt="2024-01-04T12:16:36.420" v="2"/>
        <pc:sldMkLst>
          <pc:docMk/>
          <pc:sldMk cId="1541385854" sldId="269"/>
        </pc:sldMkLst>
      </pc:sldChg>
    </pc:docChg>
  </pc:docChgLst>
  <pc:docChgLst>
    <pc:chgData name="Susan Young (s2215595)" userId="S::s2215595@students.ncl-coll.ac.uk::7f45cf11-dfdc-4807-8940-cb83062ca36f" providerId="AD" clId="Web-{DB6127D7-511D-9313-1A43-544BF8289AF5}"/>
    <pc:docChg chg="modSld">
      <pc:chgData name="Susan Young (s2215595)" userId="S::s2215595@students.ncl-coll.ac.uk::7f45cf11-dfdc-4807-8940-cb83062ca36f" providerId="AD" clId="Web-{DB6127D7-511D-9313-1A43-544BF8289AF5}" dt="2024-01-04T15:45:01.633" v="1" actId="1076"/>
      <pc:docMkLst>
        <pc:docMk/>
      </pc:docMkLst>
      <pc:sldChg chg="modSp">
        <pc:chgData name="Susan Young (s2215595)" userId="S::s2215595@students.ncl-coll.ac.uk::7f45cf11-dfdc-4807-8940-cb83062ca36f" providerId="AD" clId="Web-{DB6127D7-511D-9313-1A43-544BF8289AF5}" dt="2024-01-04T15:45:01.633" v="1" actId="1076"/>
        <pc:sldMkLst>
          <pc:docMk/>
          <pc:sldMk cId="1826714767" sldId="263"/>
        </pc:sldMkLst>
        <pc:picChg chg="mod">
          <ac:chgData name="Susan Young (s2215595)" userId="S::s2215595@students.ncl-coll.ac.uk::7f45cf11-dfdc-4807-8940-cb83062ca36f" providerId="AD" clId="Web-{DB6127D7-511D-9313-1A43-544BF8289AF5}" dt="2024-01-04T15:45:01.633" v="1" actId="1076"/>
          <ac:picMkLst>
            <pc:docMk/>
            <pc:sldMk cId="1826714767" sldId="263"/>
            <ac:picMk id="42" creationId="{04BECA82-DBBB-D74A-2949-656ECCDC8E3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817D06-F711-4B14-9648-CCB711815892}" type="datetimeFigureOut">
              <a:rPr lang="en-GB" smtClean="0"/>
              <a:t>04/01/2024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FCAC9-3970-4F0B-B4C7-9B52A4589342}" type="slidenum">
              <a:rPr lang="en-GB" smtClean="0"/>
              <a:t>‹#›</a:t>
            </a:fld>
            <a:endParaRPr lang="en-GB"/>
          </a:p>
        </p:txBody>
      </p:sp>
    </p:spTree>
    <p:extLst>
      <p:ext uri="{BB962C8B-B14F-4D97-AF65-F5344CB8AC3E}">
        <p14:creationId xmlns:p14="http://schemas.microsoft.com/office/powerpoint/2010/main" val="2915360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857250" y="6403623"/>
            <a:ext cx="5143500" cy="2943577"/>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281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3658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80914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5337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467916" y="8159048"/>
            <a:ext cx="5915025" cy="2666999"/>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0583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5465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74576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0824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1891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2915543" y="1755425"/>
            <a:ext cx="3471863" cy="8664222"/>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0850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1800"/>
            </a:lvl1pPr>
          </a:lstStyle>
          <a:p>
            <a:r>
              <a:rPr lang="en-US"/>
              <a:t>Click to edit Master title style</a:t>
            </a:r>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p:cNvSpPr>
            <a:spLocks noGrp="1"/>
          </p:cNvSpPr>
          <p:nvPr>
            <p:ph type="body" sz="half" idx="2"/>
          </p:nvPr>
        </p:nvSpPr>
        <p:spPr>
          <a:xfrm>
            <a:off x="472381" y="3657600"/>
            <a:ext cx="2211884"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6442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675">
                <a:solidFill>
                  <a:schemeClr val="tx1">
                    <a:tint val="75000"/>
                  </a:schemeClr>
                </a:solidFill>
              </a:defRPr>
            </a:lvl1pPr>
          </a:lstStyle>
          <a:p>
            <a:fld id="{C764DE79-268F-4C1A-8933-263129D2AF90}" type="datetimeFigureOut">
              <a:rPr lang="en-US" dirty="0"/>
              <a:t>1/4/2024</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675">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4215057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jpe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jpeg"/></Relationships>
</file>

<file path=ppt/slides/_rels/slide2.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3" Type="http://schemas.openxmlformats.org/officeDocument/2006/relationships/image" Target="../media/image23.png"/><Relationship Id="rId7" Type="http://schemas.openxmlformats.org/officeDocument/2006/relationships/image" Target="../media/image27.sv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slideLayout" Target="../slideLayouts/slideLayout1.xml"/><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svg"/><Relationship Id="rId9" Type="http://schemas.openxmlformats.org/officeDocument/2006/relationships/image" Target="../media/image29.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9" name="Graphic 1" descr="Heart with pulse outline">
            <a:extLst>
              <a:ext uri="{FF2B5EF4-FFF2-40B4-BE49-F238E27FC236}">
                <a16:creationId xmlns:a16="http://schemas.microsoft.com/office/drawing/2014/main" id="{45C5AA6B-0092-B19A-22C4-F5FE070BB3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8418" y="3519737"/>
            <a:ext cx="1494065" cy="1468450"/>
          </a:xfrm>
          <a:prstGeom prst="rect">
            <a:avLst/>
          </a:prstGeom>
        </p:spPr>
      </p:pic>
      <p:sp>
        <p:nvSpPr>
          <p:cNvPr id="2" name="Rectangle 1">
            <a:extLst>
              <a:ext uri="{FF2B5EF4-FFF2-40B4-BE49-F238E27FC236}">
                <a16:creationId xmlns:a16="http://schemas.microsoft.com/office/drawing/2014/main" id="{97F7E60C-597B-F58E-79B2-9A058A37DF3B}"/>
              </a:ext>
            </a:extLst>
          </p:cNvPr>
          <p:cNvSpPr/>
          <p:nvPr/>
        </p:nvSpPr>
        <p:spPr>
          <a:xfrm>
            <a:off x="-9069" y="5274554"/>
            <a:ext cx="6864403" cy="422620"/>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50A8BD-0DB7-F5D3-0030-BF0D2E0CC6A3}"/>
              </a:ext>
            </a:extLst>
          </p:cNvPr>
          <p:cNvSpPr/>
          <p:nvPr/>
        </p:nvSpPr>
        <p:spPr>
          <a:xfrm>
            <a:off x="-9068" y="2975748"/>
            <a:ext cx="6864403" cy="352184"/>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EEB66D6-21C9-3E8F-9D6C-B648EE2C1FA4}"/>
              </a:ext>
            </a:extLst>
          </p:cNvPr>
          <p:cNvSpPr/>
          <p:nvPr/>
        </p:nvSpPr>
        <p:spPr>
          <a:xfrm>
            <a:off x="-2324" y="1584690"/>
            <a:ext cx="6864403" cy="1408739"/>
          </a:xfrm>
          <a:prstGeom prst="rect">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B6E6AC4-F011-0854-F964-F98C9851FCB6}"/>
              </a:ext>
            </a:extLst>
          </p:cNvPr>
          <p:cNvSpPr/>
          <p:nvPr/>
        </p:nvSpPr>
        <p:spPr>
          <a:xfrm>
            <a:off x="-9067" y="1234035"/>
            <a:ext cx="6864403" cy="352184"/>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56A0FDA-9157-2C6B-6549-4570BD71D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7107645"/>
            <a:ext cx="6858002" cy="917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grpSp>
        <p:nvGrpSpPr>
          <p:cNvPr id="12" name="Group 11">
            <a:extLst>
              <a:ext uri="{FF2B5EF4-FFF2-40B4-BE49-F238E27FC236}">
                <a16:creationId xmlns:a16="http://schemas.microsoft.com/office/drawing/2014/main" id="{96A3C8CE-26B9-D061-59D9-B73267F581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27" y="7078044"/>
            <a:ext cx="6866550" cy="69392"/>
            <a:chOff x="-5025" y="6737718"/>
            <a:chExt cx="12207200" cy="123363"/>
          </a:xfrm>
        </p:grpSpPr>
        <p:sp>
          <p:nvSpPr>
            <p:cNvPr id="13" name="Rectangle 12">
              <a:extLst>
                <a:ext uri="{FF2B5EF4-FFF2-40B4-BE49-F238E27FC236}">
                  <a16:creationId xmlns:a16="http://schemas.microsoft.com/office/drawing/2014/main" id="{8F877943-CA6B-FAFE-9840-3D0B02D23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4" name="Rectangle 13">
              <a:extLst>
                <a:ext uri="{FF2B5EF4-FFF2-40B4-BE49-F238E27FC236}">
                  <a16:creationId xmlns:a16="http://schemas.microsoft.com/office/drawing/2014/main" id="{D03B65C2-8219-E08F-136B-F7517B115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grpSp>
      <p:pic>
        <p:nvPicPr>
          <p:cNvPr id="5" name="Picture 4" descr="A group of people standing together&#10;&#10;Description automatically generated">
            <a:extLst>
              <a:ext uri="{FF2B5EF4-FFF2-40B4-BE49-F238E27FC236}">
                <a16:creationId xmlns:a16="http://schemas.microsoft.com/office/drawing/2014/main" id="{EAC50483-C19A-4C1A-45CE-890AED7C514D}"/>
              </a:ext>
            </a:extLst>
          </p:cNvPr>
          <p:cNvPicPr>
            <a:picLocks noChangeAspect="1"/>
          </p:cNvPicPr>
          <p:nvPr/>
        </p:nvPicPr>
        <p:blipFill rotWithShape="1">
          <a:blip r:embed="rId4">
            <a:extLst>
              <a:ext uri="{28A0092B-C50C-407E-A947-70E740481C1C}">
                <a14:useLocalDpi xmlns:a14="http://schemas.microsoft.com/office/drawing/2010/main" val="0"/>
              </a:ext>
            </a:extLst>
          </a:blip>
          <a:srcRect t="21750" b="33993"/>
          <a:stretch/>
        </p:blipFill>
        <p:spPr>
          <a:xfrm>
            <a:off x="4396209" y="1058533"/>
            <a:ext cx="2482085" cy="548530"/>
          </a:xfrm>
          <a:prstGeom prst="rect">
            <a:avLst/>
          </a:prstGeom>
        </p:spPr>
      </p:pic>
      <p:sp>
        <p:nvSpPr>
          <p:cNvPr id="6" name="TextBox 5">
            <a:extLst>
              <a:ext uri="{FF2B5EF4-FFF2-40B4-BE49-F238E27FC236}">
                <a16:creationId xmlns:a16="http://schemas.microsoft.com/office/drawing/2014/main" id="{CAD8885F-5F83-82E1-6871-8C75DC65EBCD}"/>
              </a:ext>
            </a:extLst>
          </p:cNvPr>
          <p:cNvSpPr txBox="1"/>
          <p:nvPr/>
        </p:nvSpPr>
        <p:spPr>
          <a:xfrm>
            <a:off x="787614" y="680126"/>
            <a:ext cx="3128074" cy="815270"/>
          </a:xfrm>
          <a:prstGeom prst="rect">
            <a:avLst/>
          </a:prstGeom>
          <a:noFill/>
        </p:spPr>
        <p:txBody>
          <a:bodyPr wrap="square" rtlCol="0">
            <a:spAutoFit/>
          </a:bodyPr>
          <a:lstStyle/>
          <a:p>
            <a:r>
              <a:rPr lang="en-GB" sz="1013"/>
              <a:t>Brief One:  Preparing for the Future</a:t>
            </a:r>
          </a:p>
          <a:p>
            <a:r>
              <a:rPr lang="en-GB" sz="788" i="1">
                <a:effectLst/>
                <a:latin typeface="Arial" panose="020B0604020202020204" pitchFamily="34" charset="0"/>
                <a:ea typeface="Times New Roman" panose="02020603050405020304" pitchFamily="18" charset="0"/>
              </a:rPr>
              <a:t>How has the NHS used User Experience Design and User Interface Design today?</a:t>
            </a:r>
            <a:endParaRPr lang="en-GB" sz="788">
              <a:effectLst/>
              <a:latin typeface="Times New Roman" panose="02020603050405020304" pitchFamily="18" charset="0"/>
              <a:ea typeface="Times New Roman" panose="02020603050405020304" pitchFamily="18" charset="0"/>
            </a:endParaRPr>
          </a:p>
          <a:p>
            <a:endParaRPr lang="en-GB" sz="1013"/>
          </a:p>
          <a:p>
            <a:endParaRPr lang="en-GB" sz="1013"/>
          </a:p>
        </p:txBody>
      </p:sp>
      <p:sp>
        <p:nvSpPr>
          <p:cNvPr id="9" name="TextBox 8">
            <a:extLst>
              <a:ext uri="{FF2B5EF4-FFF2-40B4-BE49-F238E27FC236}">
                <a16:creationId xmlns:a16="http://schemas.microsoft.com/office/drawing/2014/main" id="{AB3E0C44-7748-85F4-E77D-E600E69289AA}"/>
              </a:ext>
            </a:extLst>
          </p:cNvPr>
          <p:cNvSpPr txBox="1"/>
          <p:nvPr/>
        </p:nvSpPr>
        <p:spPr>
          <a:xfrm>
            <a:off x="95831" y="1279997"/>
            <a:ext cx="4939016" cy="248209"/>
          </a:xfrm>
          <a:prstGeom prst="rect">
            <a:avLst/>
          </a:prstGeom>
          <a:noFill/>
        </p:spPr>
        <p:txBody>
          <a:bodyPr wrap="square" lIns="91440" tIns="45720" rIns="91440" bIns="45720" rtlCol="0" anchor="t">
            <a:spAutoFit/>
          </a:bodyPr>
          <a:lstStyle/>
          <a:p>
            <a:r>
              <a:rPr lang="en-GB" sz="1000">
                <a:solidFill>
                  <a:schemeClr val="bg1"/>
                </a:solidFill>
              </a:rPr>
              <a:t>User Experience and User Interface (UX and UI) what does it stand for?</a:t>
            </a:r>
          </a:p>
        </p:txBody>
      </p:sp>
      <p:sp>
        <p:nvSpPr>
          <p:cNvPr id="19" name="Rectangle 18">
            <a:extLst>
              <a:ext uri="{FF2B5EF4-FFF2-40B4-BE49-F238E27FC236}">
                <a16:creationId xmlns:a16="http://schemas.microsoft.com/office/drawing/2014/main" id="{D25AFBD8-97AF-C736-91E4-E045C5FC1EA5}"/>
              </a:ext>
            </a:extLst>
          </p:cNvPr>
          <p:cNvSpPr/>
          <p:nvPr/>
        </p:nvSpPr>
        <p:spPr>
          <a:xfrm>
            <a:off x="47975" y="4948975"/>
            <a:ext cx="271974" cy="519373"/>
          </a:xfrm>
          <a:prstGeom prst="rect">
            <a:avLst/>
          </a:prstGeom>
          <a:noFill/>
        </p:spPr>
        <p:txBody>
          <a:bodyPr wrap="square" lIns="51435" tIns="25718" rIns="51435" bIns="25718" anchor="t">
            <a:spAutoFit/>
          </a:bodyPr>
          <a:lstStyle/>
          <a:p>
            <a:pPr algn="ctr"/>
            <a:endParaRPr lang="en-US" sz="3000" b="0" cap="none" spc="0">
              <a:ln w="0"/>
              <a:effectLst>
                <a:outerShdw blurRad="38100" dist="19050" dir="2700000" algn="tl" rotWithShape="0">
                  <a:prstClr val="black">
                    <a:alpha val="40000"/>
                  </a:prstClr>
                </a:outerShdw>
              </a:effectLst>
              <a:cs typeface="Calibri"/>
            </a:endParaRPr>
          </a:p>
        </p:txBody>
      </p:sp>
      <p:sp>
        <p:nvSpPr>
          <p:cNvPr id="20" name="TextBox 19">
            <a:extLst>
              <a:ext uri="{FF2B5EF4-FFF2-40B4-BE49-F238E27FC236}">
                <a16:creationId xmlns:a16="http://schemas.microsoft.com/office/drawing/2014/main" id="{DDDF2B23-1E67-BEA9-BBBC-125FBB03E6B2}"/>
              </a:ext>
            </a:extLst>
          </p:cNvPr>
          <p:cNvSpPr txBox="1"/>
          <p:nvPr/>
        </p:nvSpPr>
        <p:spPr>
          <a:xfrm>
            <a:off x="1726" y="1612363"/>
            <a:ext cx="6865037" cy="1323439"/>
          </a:xfrm>
          <a:prstGeom prst="rect">
            <a:avLst/>
          </a:prstGeom>
          <a:noFill/>
        </p:spPr>
        <p:txBody>
          <a:bodyPr wrap="square" lIns="91440" tIns="45720" rIns="91440" bIns="45720" rtlCol="0" anchor="t">
            <a:spAutoFit/>
          </a:bodyPr>
          <a:lstStyle/>
          <a:p>
            <a:r>
              <a:rPr lang="en-GB" sz="1000">
                <a:latin typeface="Consolas"/>
              </a:rPr>
              <a:t>User Experience (UX) and User Interface (UI) are different aspects of designing and developing digital products, for websites and mobile apps.  </a:t>
            </a:r>
          </a:p>
          <a:p>
            <a:endParaRPr lang="en-GB" sz="1000">
              <a:latin typeface="Consolas"/>
            </a:endParaRPr>
          </a:p>
          <a:p>
            <a:r>
              <a:rPr lang="en-GB" sz="1000">
                <a:latin typeface="Consolas"/>
              </a:rPr>
              <a:t>UX focuses on the experience and how the user interacts with the software to meet their needs, tap into their emotions, serve a purpose and create a straightforward enjoyable experience.</a:t>
            </a:r>
          </a:p>
          <a:p>
            <a:endParaRPr lang="en-GB" sz="1000">
              <a:latin typeface="Consolas"/>
            </a:endParaRPr>
          </a:p>
          <a:p>
            <a:r>
              <a:rPr lang="en-GB" sz="1000">
                <a:latin typeface="Consolas"/>
              </a:rPr>
              <a:t>UI is focused on visual designs, layout and aesthetics and the way the user interacts with the product. </a:t>
            </a:r>
            <a:r>
              <a:rPr lang="en-GB" sz="1000"/>
              <a:t>   </a:t>
            </a:r>
            <a:endParaRPr lang="en-GB" sz="1000">
              <a:cs typeface="Calibri"/>
            </a:endParaRPr>
          </a:p>
        </p:txBody>
      </p:sp>
      <p:pic>
        <p:nvPicPr>
          <p:cNvPr id="1028" name="Picture 4">
            <a:extLst>
              <a:ext uri="{FF2B5EF4-FFF2-40B4-BE49-F238E27FC236}">
                <a16:creationId xmlns:a16="http://schemas.microsoft.com/office/drawing/2014/main" id="{07DF7385-C344-6A7D-A197-EF6A3DD709F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6397" t="14386" r="7698" b="17890"/>
          <a:stretch/>
        </p:blipFill>
        <p:spPr bwMode="auto">
          <a:xfrm>
            <a:off x="-4598" y="765344"/>
            <a:ext cx="790271" cy="43080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group of people standing together&#10;&#10;Description automatically generated">
            <a:extLst>
              <a:ext uri="{FF2B5EF4-FFF2-40B4-BE49-F238E27FC236}">
                <a16:creationId xmlns:a16="http://schemas.microsoft.com/office/drawing/2014/main" id="{96A42668-6FAA-04CE-BB5F-0F45EC1A77D6}"/>
              </a:ext>
            </a:extLst>
          </p:cNvPr>
          <p:cNvPicPr>
            <a:picLocks noChangeAspect="1"/>
          </p:cNvPicPr>
          <p:nvPr/>
        </p:nvPicPr>
        <p:blipFill rotWithShape="1">
          <a:blip r:embed="rId4">
            <a:extLst>
              <a:ext uri="{28A0092B-C50C-407E-A947-70E740481C1C}">
                <a14:useLocalDpi xmlns:a14="http://schemas.microsoft.com/office/drawing/2010/main" val="0"/>
              </a:ext>
            </a:extLst>
          </a:blip>
          <a:srcRect t="21750" b="33993"/>
          <a:stretch/>
        </p:blipFill>
        <p:spPr>
          <a:xfrm>
            <a:off x="48325" y="1979"/>
            <a:ext cx="1950608" cy="715015"/>
          </a:xfrm>
          <a:prstGeom prst="rect">
            <a:avLst/>
          </a:prstGeom>
        </p:spPr>
      </p:pic>
      <p:sp>
        <p:nvSpPr>
          <p:cNvPr id="17" name="Title 1">
            <a:extLst>
              <a:ext uri="{FF2B5EF4-FFF2-40B4-BE49-F238E27FC236}">
                <a16:creationId xmlns:a16="http://schemas.microsoft.com/office/drawing/2014/main" id="{91B57B0C-8BAE-A0A3-52CA-8FCD1E4E6369}"/>
              </a:ext>
            </a:extLst>
          </p:cNvPr>
          <p:cNvSpPr txBox="1">
            <a:spLocks/>
          </p:cNvSpPr>
          <p:nvPr/>
        </p:nvSpPr>
        <p:spPr>
          <a:xfrm>
            <a:off x="3891962" y="-2789"/>
            <a:ext cx="2963137" cy="1241030"/>
          </a:xfrm>
          <a:prstGeom prst="rect">
            <a:avLst/>
          </a:prstGeom>
          <a:solidFill>
            <a:srgbClr val="00A9CE"/>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3375" kern="1200">
                <a:solidFill>
                  <a:schemeClr val="tx1"/>
                </a:solidFill>
                <a:latin typeface="+mj-lt"/>
                <a:ea typeface="+mj-ea"/>
                <a:cs typeface="+mj-cs"/>
              </a:defRPr>
            </a:lvl1pPr>
          </a:lstStyle>
          <a:p>
            <a:pPr algn="l"/>
            <a:r>
              <a:rPr lang="en-GB" sz="1500" b="1">
                <a:latin typeface="Arial"/>
                <a:ea typeface="Times New Roman" panose="02020603050405020304" pitchFamily="18" charset="0"/>
                <a:cs typeface="Arial"/>
              </a:rPr>
              <a:t>UX200 User Experience &amp; Interface Design (UX/UI)</a:t>
            </a:r>
            <a:br>
              <a:rPr lang="en-GB" sz="550"/>
            </a:br>
            <a:r>
              <a:rPr lang="en-GB" sz="1500" b="1">
                <a:latin typeface="Arial"/>
                <a:cs typeface="Arial"/>
              </a:rPr>
              <a:t>Susan Young </a:t>
            </a:r>
            <a:endParaRPr lang="en-GB" sz="1800">
              <a:latin typeface="Calibri Light" panose="020F0302020204030204"/>
              <a:cs typeface="Calibri Light"/>
            </a:endParaRPr>
          </a:p>
          <a:p>
            <a:pPr algn="l"/>
            <a:r>
              <a:rPr lang="en-GB" sz="1500" b="1">
                <a:latin typeface="Arial"/>
                <a:cs typeface="Arial"/>
              </a:rPr>
              <a:t>December 2024</a:t>
            </a:r>
            <a:endParaRPr lang="en-GB" sz="1800">
              <a:cs typeface="Calibri Light"/>
            </a:endParaRPr>
          </a:p>
        </p:txBody>
      </p:sp>
      <p:sp>
        <p:nvSpPr>
          <p:cNvPr id="21" name="TextBox 20">
            <a:extLst>
              <a:ext uri="{FF2B5EF4-FFF2-40B4-BE49-F238E27FC236}">
                <a16:creationId xmlns:a16="http://schemas.microsoft.com/office/drawing/2014/main" id="{74DBC496-1FCF-E41D-CFC4-79398532EB88}"/>
              </a:ext>
            </a:extLst>
          </p:cNvPr>
          <p:cNvSpPr txBox="1"/>
          <p:nvPr/>
        </p:nvSpPr>
        <p:spPr>
          <a:xfrm>
            <a:off x="27659" y="3046806"/>
            <a:ext cx="4939016" cy="248209"/>
          </a:xfrm>
          <a:prstGeom prst="rect">
            <a:avLst/>
          </a:prstGeom>
          <a:noFill/>
        </p:spPr>
        <p:txBody>
          <a:bodyPr wrap="square" lIns="91440" tIns="45720" rIns="91440" bIns="45720" rtlCol="0" anchor="t">
            <a:spAutoFit/>
          </a:bodyPr>
          <a:lstStyle/>
          <a:p>
            <a:endParaRPr lang="en-GB" sz="1013">
              <a:solidFill>
                <a:schemeClr val="bg1"/>
              </a:solidFill>
            </a:endParaRPr>
          </a:p>
        </p:txBody>
      </p:sp>
      <p:sp>
        <p:nvSpPr>
          <p:cNvPr id="22" name="TextBox 21">
            <a:extLst>
              <a:ext uri="{FF2B5EF4-FFF2-40B4-BE49-F238E27FC236}">
                <a16:creationId xmlns:a16="http://schemas.microsoft.com/office/drawing/2014/main" id="{D3BAD0B7-04CF-7887-DF6A-BF4ECEF20D47}"/>
              </a:ext>
            </a:extLst>
          </p:cNvPr>
          <p:cNvSpPr txBox="1"/>
          <p:nvPr/>
        </p:nvSpPr>
        <p:spPr>
          <a:xfrm>
            <a:off x="25394" y="3764501"/>
            <a:ext cx="6802393" cy="248209"/>
          </a:xfrm>
          <a:prstGeom prst="rect">
            <a:avLst/>
          </a:prstGeom>
          <a:noFill/>
        </p:spPr>
        <p:txBody>
          <a:bodyPr wrap="square" lIns="91440" tIns="45720" rIns="91440" bIns="45720" rtlCol="0" anchor="t">
            <a:spAutoFit/>
          </a:bodyPr>
          <a:lstStyle/>
          <a:p>
            <a:r>
              <a:rPr lang="en-GB" sz="1000">
                <a:solidFill>
                  <a:schemeClr val="bg1"/>
                </a:solidFill>
              </a:rPr>
              <a:t>User Experience and User Interface (UX and UI) what does it stand for?</a:t>
            </a:r>
          </a:p>
        </p:txBody>
      </p:sp>
      <p:sp>
        <p:nvSpPr>
          <p:cNvPr id="24" name="TextBox 1">
            <a:extLst>
              <a:ext uri="{FF2B5EF4-FFF2-40B4-BE49-F238E27FC236}">
                <a16:creationId xmlns:a16="http://schemas.microsoft.com/office/drawing/2014/main" id="{92D094FD-F75C-6941-FEC4-6ADFDCA82ED0}"/>
              </a:ext>
            </a:extLst>
          </p:cNvPr>
          <p:cNvSpPr txBox="1"/>
          <p:nvPr/>
        </p:nvSpPr>
        <p:spPr>
          <a:xfrm>
            <a:off x="-5923" y="3358429"/>
            <a:ext cx="5040623" cy="2402645"/>
          </a:xfrm>
          <a:prstGeom prst="rect">
            <a:avLst/>
          </a:prstGeom>
          <a:solidFill>
            <a:schemeClr val="accent6">
              <a:lumMod val="40000"/>
              <a:lumOff val="60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00"/>
              <a:t>The National Health Service (NHS) in the United Kingdom is a publicly funded healthcare system that provides a wide range of healthcare services.  So, a visit to the Doctor, Dentist, hospital, pharmacy the first “</a:t>
            </a:r>
            <a:r>
              <a:rPr lang="en-GB" sz="1000" b="1"/>
              <a:t>User</a:t>
            </a:r>
            <a:r>
              <a:rPr lang="en-GB" sz="1000"/>
              <a:t> </a:t>
            </a:r>
            <a:r>
              <a:rPr lang="en-GB" sz="1000" b="1"/>
              <a:t>Experience Design </a:t>
            </a:r>
            <a:r>
              <a:rPr lang="en-GB" sz="1000"/>
              <a:t>is the prominent </a:t>
            </a:r>
            <a:r>
              <a:rPr lang="en-GB" sz="1000" b="1"/>
              <a:t>NHS logo </a:t>
            </a:r>
            <a:r>
              <a:rPr lang="en-GB" sz="1000"/>
              <a:t>which</a:t>
            </a:r>
            <a:r>
              <a:rPr lang="en-GB" sz="1000" b="1"/>
              <a:t> </a:t>
            </a:r>
            <a:r>
              <a:rPr lang="en-GB" sz="1000"/>
              <a:t>is recognisable and important to everyone living in the UK.  People may be unaware that the NHS is divided into many services with different funding streams, however, expectations are that all NHS organisations always provide high quality and standards.  </a:t>
            </a:r>
            <a:endParaRPr lang="en-GB" sz="1013"/>
          </a:p>
          <a:p>
            <a:endParaRPr lang="en-GB" sz="1013"/>
          </a:p>
          <a:p>
            <a:r>
              <a:rPr lang="en-GB" sz="1000" b="1"/>
              <a:t>User Interface Design</a:t>
            </a:r>
            <a:endParaRPr lang="en-GB" sz="1000" b="1">
              <a:cs typeface="Calibri"/>
            </a:endParaRPr>
          </a:p>
          <a:p>
            <a:r>
              <a:rPr lang="en-GB" sz="1000"/>
              <a:t>The NHS App was launched in December 2018 and was designed to provide a convenient way for patients to access healthcare services, including booking appointments, ordering repeat prescriptions and checking symptoms. The app is constantly being developed to be user friendly and accessible.  Since its launch remains in beta as the unpredicted global pandemic meant the app had to be designed to support the fair process of COVID immunisations for the public and provide a COVID passport for travel after restrictions began to lift. </a:t>
            </a:r>
            <a:endParaRPr lang="en-GB" sz="1000">
              <a:cs typeface="Calibri"/>
            </a:endParaRPr>
          </a:p>
          <a:p>
            <a:endParaRPr lang="en-GB" sz="1000">
              <a:cs typeface="Calibri"/>
            </a:endParaRPr>
          </a:p>
        </p:txBody>
      </p:sp>
      <p:pic>
        <p:nvPicPr>
          <p:cNvPr id="25" name="Graphic 1" descr="Sling with solid fill">
            <a:extLst>
              <a:ext uri="{FF2B5EF4-FFF2-40B4-BE49-F238E27FC236}">
                <a16:creationId xmlns:a16="http://schemas.microsoft.com/office/drawing/2014/main" id="{411F9C84-05C6-D2C3-AD87-37E0C3D26E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50066" y="4441375"/>
            <a:ext cx="738467" cy="770484"/>
          </a:xfrm>
          <a:prstGeom prst="rect">
            <a:avLst/>
          </a:prstGeom>
        </p:spPr>
      </p:pic>
      <p:pic>
        <p:nvPicPr>
          <p:cNvPr id="26" name="Graphic 1" descr="Medicine outline">
            <a:extLst>
              <a:ext uri="{FF2B5EF4-FFF2-40B4-BE49-F238E27FC236}">
                <a16:creationId xmlns:a16="http://schemas.microsoft.com/office/drawing/2014/main" id="{69890C3E-0420-8358-B97F-5C9232A152B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786759" y="6114717"/>
            <a:ext cx="539963" cy="578383"/>
          </a:xfrm>
          <a:prstGeom prst="rect">
            <a:avLst/>
          </a:prstGeom>
        </p:spPr>
      </p:pic>
      <p:pic>
        <p:nvPicPr>
          <p:cNvPr id="27" name="Graphic 1" descr="Cpr outline">
            <a:extLst>
              <a:ext uri="{FF2B5EF4-FFF2-40B4-BE49-F238E27FC236}">
                <a16:creationId xmlns:a16="http://schemas.microsoft.com/office/drawing/2014/main" id="{7B907CF0-8ECC-7C10-6405-662F36CB398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567665" y="6045609"/>
            <a:ext cx="744923" cy="706503"/>
          </a:xfrm>
          <a:prstGeom prst="rect">
            <a:avLst/>
          </a:prstGeom>
        </p:spPr>
      </p:pic>
      <p:pic>
        <p:nvPicPr>
          <p:cNvPr id="28" name="Graphic 1" descr="Heart with pulse outline">
            <a:extLst>
              <a:ext uri="{FF2B5EF4-FFF2-40B4-BE49-F238E27FC236}">
                <a16:creationId xmlns:a16="http://schemas.microsoft.com/office/drawing/2014/main" id="{45C5AA6B-0092-B19A-22C4-F5FE070BB3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9107" y="130356"/>
            <a:ext cx="514350" cy="514350"/>
          </a:xfrm>
          <a:prstGeom prst="rect">
            <a:avLst/>
          </a:prstGeom>
        </p:spPr>
      </p:pic>
      <p:pic>
        <p:nvPicPr>
          <p:cNvPr id="30" name="Graphic 1" descr="Baby outline">
            <a:extLst>
              <a:ext uri="{FF2B5EF4-FFF2-40B4-BE49-F238E27FC236}">
                <a16:creationId xmlns:a16="http://schemas.microsoft.com/office/drawing/2014/main" id="{2924FC08-4E6E-14B1-7F2C-073991B3BE7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95673" y="6076294"/>
            <a:ext cx="648820" cy="648821"/>
          </a:xfrm>
          <a:prstGeom prst="rect">
            <a:avLst/>
          </a:prstGeom>
        </p:spPr>
      </p:pic>
      <p:pic>
        <p:nvPicPr>
          <p:cNvPr id="31" name="Graphic 1" descr="Woman with cane with solid fill">
            <a:extLst>
              <a:ext uri="{FF2B5EF4-FFF2-40B4-BE49-F238E27FC236}">
                <a16:creationId xmlns:a16="http://schemas.microsoft.com/office/drawing/2014/main" id="{7BF13B43-3EBD-CE6C-9C53-5CD7C30C847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033967" y="4638675"/>
            <a:ext cx="603997" cy="629611"/>
          </a:xfrm>
          <a:prstGeom prst="rect">
            <a:avLst/>
          </a:prstGeom>
        </p:spPr>
      </p:pic>
      <p:pic>
        <p:nvPicPr>
          <p:cNvPr id="32" name="Graphic 1" descr="Person in wheelchair outline">
            <a:extLst>
              <a:ext uri="{FF2B5EF4-FFF2-40B4-BE49-F238E27FC236}">
                <a16:creationId xmlns:a16="http://schemas.microsoft.com/office/drawing/2014/main" id="{58735F18-5EBF-203A-ECDB-168B5685466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8337" y="6015553"/>
            <a:ext cx="674434" cy="668031"/>
          </a:xfrm>
          <a:prstGeom prst="rect">
            <a:avLst/>
          </a:prstGeom>
        </p:spPr>
      </p:pic>
      <p:pic>
        <p:nvPicPr>
          <p:cNvPr id="33" name="Graphic 1" descr="Pregnant lady outline">
            <a:extLst>
              <a:ext uri="{FF2B5EF4-FFF2-40B4-BE49-F238E27FC236}">
                <a16:creationId xmlns:a16="http://schemas.microsoft.com/office/drawing/2014/main" id="{37E0FE6D-5EA2-0466-CE06-A1A9649495B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20863" y="3330145"/>
            <a:ext cx="789694" cy="706451"/>
          </a:xfrm>
          <a:prstGeom prst="rect">
            <a:avLst/>
          </a:prstGeom>
        </p:spPr>
      </p:pic>
      <p:pic>
        <p:nvPicPr>
          <p:cNvPr id="35" name="Graphic 1" descr="Tooth outline">
            <a:extLst>
              <a:ext uri="{FF2B5EF4-FFF2-40B4-BE49-F238E27FC236}">
                <a16:creationId xmlns:a16="http://schemas.microsoft.com/office/drawing/2014/main" id="{2F83BAF9-4F39-3EF0-E5BF-5403042D6E99}"/>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229309" y="6031347"/>
            <a:ext cx="670317" cy="670317"/>
          </a:xfrm>
          <a:prstGeom prst="rect">
            <a:avLst/>
          </a:prstGeom>
        </p:spPr>
      </p:pic>
      <p:sp>
        <p:nvSpPr>
          <p:cNvPr id="39" name="TextBox 1">
            <a:extLst>
              <a:ext uri="{FF2B5EF4-FFF2-40B4-BE49-F238E27FC236}">
                <a16:creationId xmlns:a16="http://schemas.microsoft.com/office/drawing/2014/main" id="{9BC315E5-F623-F03E-1796-864614431F61}"/>
              </a:ext>
            </a:extLst>
          </p:cNvPr>
          <p:cNvSpPr txBox="1"/>
          <p:nvPr/>
        </p:nvSpPr>
        <p:spPr>
          <a:xfrm>
            <a:off x="546" y="7146402"/>
            <a:ext cx="6863438" cy="9146736"/>
          </a:xfrm>
          <a:prstGeom prst="rect">
            <a:avLst/>
          </a:prstGeom>
          <a:solidFill>
            <a:srgbClr val="CCFF66"/>
          </a:solidFill>
        </p:spPr>
        <p:txBody>
          <a:bodyPr wrap="square" lIns="51435" tIns="25718" rIns="51435" bIns="25718"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a:ea typeface="Calibri"/>
                <a:cs typeface="Calibri"/>
              </a:rPr>
              <a:t>I</a:t>
            </a:r>
            <a:r>
              <a:rPr lang="en-GB" sz="1200">
                <a:ea typeface="Calibri"/>
                <a:cs typeface="Calibri"/>
              </a:rPr>
              <a:t> work for the Northumbria Healthcare Trust within the NHS and the app is a one stop shop to NHS services, by providing support in one place and is accessible to everyone. I see that the accessible options are the first point of contact on the app, which can be easily collapsed if not applicable. My research into the user-centred design is not just about usability, at root the NHS will be addressing needs.  </a:t>
            </a:r>
            <a:r>
              <a:rPr lang="en-GB" sz="1200">
                <a:ea typeface="+mn-lt"/>
                <a:cs typeface="+mn-lt"/>
              </a:rPr>
              <a:t>Dyslexic users, for instance, can benefit from diagrams and images, but making diagrams and images integral to content can create a barrier for users of screen readers or with low vision.</a:t>
            </a:r>
            <a:endParaRPr lang="en-GB" sz="1200">
              <a:ea typeface="Calibri"/>
              <a:cs typeface="Calibri"/>
            </a:endParaRPr>
          </a:p>
          <a:p>
            <a:endParaRPr lang="en-GB" sz="1200">
              <a:ea typeface="Calibri"/>
              <a:cs typeface="Calibri"/>
            </a:endParaRPr>
          </a:p>
          <a:p>
            <a:r>
              <a:rPr lang="en-GB" sz="1200">
                <a:ea typeface="Calibri"/>
                <a:cs typeface="Calibri"/>
              </a:rPr>
              <a:t>I discovered an interesting fact that according to the Office of National Statistics (ONS) </a:t>
            </a:r>
            <a:r>
              <a:rPr lang="en-GB" sz="1200">
                <a:ea typeface="+mn-lt"/>
                <a:cs typeface="+mn-lt"/>
              </a:rPr>
              <a:t>96.7 percent of the population of the United Kingdom (UK) were using the internet in 2021, meaning the NHS app will provide a service to a high proportion of the public. </a:t>
            </a:r>
            <a:endParaRPr lang="en-GB" sz="1200">
              <a:latin typeface="Calibri"/>
              <a:ea typeface="Calibri"/>
              <a:cs typeface="Calibri"/>
            </a:endParaRPr>
          </a:p>
          <a:p>
            <a:endParaRPr lang="en-GB" sz="1200">
              <a:ea typeface="Calibri"/>
              <a:cs typeface="Calibri"/>
            </a:endParaRPr>
          </a:p>
          <a:p>
            <a:pPr>
              <a:buFont typeface="Arial"/>
            </a:pPr>
            <a:r>
              <a:rPr lang="en-GB" sz="1200">
                <a:ea typeface="Calibri"/>
                <a:cs typeface="Calibri"/>
              </a:rPr>
              <a:t>I know that Cyber Security – for the NHS </a:t>
            </a:r>
            <a:r>
              <a:rPr lang="en-GB" sz="1200">
                <a:latin typeface="Calibri"/>
                <a:ea typeface="Calibri"/>
                <a:cs typeface="Calibri"/>
              </a:rPr>
              <a:t>is at constant risk of hacking with firewalls and security being constantly updated and the constant pressure to secure sensitive and personal data is challenging with the acceleration of AI technology.  Unfortunately, Data breaches happen with social media in the public domain, extensive annual training is provided to staff to raise awareness and educate on how to prevent risks.  We all have a responsibility for Data Protection and is a focus for the IT security team.   As a staff member of the learning &amp; development team, I use smartcard to access staff training records and don't have access to any systems that aren't relevant to my role. There are different levels of security for access, and we are in the transition process to move onto another learning management system (LMS) as the current system is no longer fit for purpose and cannot cope with the demands of modern technology.  The existing system is ESR 'the dinosaur 'which struggles to cope with the heavy demands from over 11,000 staff members trying to access the system to complete statutory and mandatory e-Learning.   This means that at times, ESR struggles to update e-Learning as complete, and we cannot update training records without an audit trail of screenshots to confirm assessments are complete. The replacement LMS system </a:t>
            </a:r>
            <a:r>
              <a:rPr lang="en-GB" sz="1200" err="1">
                <a:latin typeface="Calibri"/>
                <a:ea typeface="Calibri"/>
                <a:cs typeface="Calibri"/>
              </a:rPr>
              <a:t>Kallidus</a:t>
            </a:r>
            <a:r>
              <a:rPr lang="en-GB" sz="1200">
                <a:latin typeface="Calibri"/>
                <a:ea typeface="Calibri"/>
                <a:cs typeface="Calibri"/>
              </a:rPr>
              <a:t> means we are transferring staff in batches of business units, </a:t>
            </a:r>
            <a:r>
              <a:rPr lang="en-GB" sz="1200" err="1">
                <a:latin typeface="Calibri"/>
                <a:ea typeface="Calibri"/>
                <a:cs typeface="Calibri"/>
              </a:rPr>
              <a:t>Kallidus</a:t>
            </a:r>
            <a:r>
              <a:rPr lang="en-GB" sz="1200">
                <a:latin typeface="Calibri"/>
                <a:ea typeface="Calibri"/>
                <a:cs typeface="Calibri"/>
              </a:rPr>
              <a:t> has had teething problems, however, is modern platform and a better learning experience for staff and easier for me to manage and upload content as e-Learning </a:t>
            </a:r>
            <a:r>
              <a:rPr lang="en-GB" sz="1200" err="1">
                <a:latin typeface="Calibri"/>
                <a:ea typeface="Calibri"/>
                <a:cs typeface="Calibri"/>
              </a:rPr>
              <a:t>Facilitor</a:t>
            </a:r>
            <a:r>
              <a:rPr lang="en-GB" sz="1200">
                <a:latin typeface="Calibri"/>
                <a:ea typeface="Calibri"/>
                <a:cs typeface="Calibri"/>
              </a:rPr>
              <a:t> for the Trust. </a:t>
            </a:r>
            <a:endParaRPr lang="en-GB" sz="1200">
              <a:cs typeface="Calibri"/>
            </a:endParaRPr>
          </a:p>
          <a:p>
            <a:endParaRPr lang="en-US" sz="1200">
              <a:ea typeface="+mn-lt"/>
              <a:cs typeface="+mn-lt"/>
            </a:endParaRPr>
          </a:p>
          <a:p>
            <a:r>
              <a:rPr lang="en-US" sz="1200">
                <a:ea typeface="+mn-lt"/>
                <a:cs typeface="+mn-lt"/>
              </a:rPr>
              <a:t>In my research for the NHS design ,Matthew Gould, NHS Chief Executive, put it, we “create the right platform and let others innovate on it”. The app is constantly evolving as it incorporates additional services, and they build upon what they have, identifying gaps and presumptions, their log in process took two years of research and testing.   </a:t>
            </a:r>
            <a:endParaRPr lang="en-US" sz="1200">
              <a:cs typeface="Calibri"/>
            </a:endParaRPr>
          </a:p>
          <a:p>
            <a:endParaRPr lang="en-US" sz="1200">
              <a:cs typeface="Calibri"/>
            </a:endParaRPr>
          </a:p>
          <a:p>
            <a:r>
              <a:rPr lang="en-US" sz="1200">
                <a:cs typeface="Calibri"/>
              </a:rPr>
              <a:t>I use the NHS App personally to order prescriptions, check symptoms, allergies, arrange COVID &amp; Flu injections and have noticed many improvements since its launch, it’s easier to find which service you require. I use facial recognition to open the APP and feel confident using the services provided, there is a vast improvement to the speed moving between services, it's much quicker with no lagging.  </a:t>
            </a:r>
          </a:p>
          <a:p>
            <a:endParaRPr lang="en-US" sz="1200">
              <a:cs typeface="Calibri"/>
            </a:endParaRPr>
          </a:p>
          <a:p>
            <a:pPr>
              <a:buFont typeface="Arial"/>
            </a:pPr>
            <a:r>
              <a:rPr lang="en-US" sz="1200"/>
              <a:t>I find it interesting that during 23/24 they are working through the Health Education England, NHS Digital and NHS England merger </a:t>
            </a:r>
            <a:r>
              <a:rPr lang="en-US" sz="1200">
                <a:ea typeface="+mn-lt"/>
                <a:cs typeface="+mn-lt"/>
              </a:rPr>
              <a:t>a single </a:t>
            </a:r>
            <a:r>
              <a:rPr lang="en-US" sz="1200" err="1">
                <a:ea typeface="+mn-lt"/>
                <a:cs typeface="+mn-lt"/>
              </a:rPr>
              <a:t>organisation</a:t>
            </a:r>
            <a:r>
              <a:rPr lang="en-US" sz="1200">
                <a:ea typeface="+mn-lt"/>
                <a:cs typeface="+mn-lt"/>
              </a:rPr>
              <a:t>, this new NHS England will be more responsive to the biggest challenges and opportunities of the system. It is now the single non-departmental government body responsible for digital technology, data and health service delivery in the NHS. The merger is working in more efficient ways to improving diagnosis and treatment, understanding and improving services, which I feel will provide a cost-effective robust solution by sharing resources, rather than working in silos, combined knowledge and experience will create a stronger and updated digital experience for the public and health services. </a:t>
            </a:r>
          </a:p>
          <a:p>
            <a:pPr>
              <a:buFont typeface="Arial"/>
            </a:pPr>
            <a:endParaRPr lang="en-US" sz="1200">
              <a:ea typeface="Calibri"/>
              <a:cs typeface="Calibri"/>
            </a:endParaRPr>
          </a:p>
          <a:p>
            <a:pPr>
              <a:buFont typeface="Arial"/>
            </a:pPr>
            <a:endParaRPr lang="en-US" sz="900">
              <a:ea typeface="Calibri"/>
              <a:cs typeface="Calibri"/>
            </a:endParaRPr>
          </a:p>
          <a:p>
            <a:pPr>
              <a:buFont typeface="Arial"/>
            </a:pPr>
            <a:endParaRPr lang="en-US" sz="900">
              <a:ea typeface="Calibri"/>
              <a:cs typeface="Calibri"/>
            </a:endParaRPr>
          </a:p>
          <a:p>
            <a:pPr>
              <a:buFont typeface="Arial"/>
            </a:pPr>
            <a:endParaRPr lang="en-US" sz="900">
              <a:ea typeface="Calibri"/>
              <a:cs typeface="Calibri"/>
            </a:endParaRPr>
          </a:p>
        </p:txBody>
      </p:sp>
      <p:sp>
        <p:nvSpPr>
          <p:cNvPr id="3" name="TextBox 1">
            <a:extLst>
              <a:ext uri="{FF2B5EF4-FFF2-40B4-BE49-F238E27FC236}">
                <a16:creationId xmlns:a16="http://schemas.microsoft.com/office/drawing/2014/main" id="{C7D723D8-C729-9856-79D5-785FF1F4F17F}"/>
              </a:ext>
            </a:extLst>
          </p:cNvPr>
          <p:cNvSpPr txBox="1"/>
          <p:nvPr/>
        </p:nvSpPr>
        <p:spPr>
          <a:xfrm rot="10800000" flipV="1">
            <a:off x="495105" y="8716327"/>
            <a:ext cx="1833385" cy="298160"/>
          </a:xfrm>
          <a:prstGeom prst="rect">
            <a:avLst/>
          </a:prstGeom>
          <a:noFill/>
        </p:spPr>
        <p:txBody>
          <a:bodyPr wrap="square" lIns="51435" tIns="25718" rIns="51435" bIns="25718"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00">
              <a:solidFill>
                <a:srgbClr val="FF3399"/>
              </a:solidFill>
              <a:ea typeface="Calibri"/>
              <a:cs typeface="Calibri"/>
            </a:endParaRPr>
          </a:p>
        </p:txBody>
      </p:sp>
      <p:pic>
        <p:nvPicPr>
          <p:cNvPr id="40" name="Picture 39" descr="Online Access - Patient Access and NHS App - Warwick House Medical Practice">
            <a:extLst>
              <a:ext uri="{FF2B5EF4-FFF2-40B4-BE49-F238E27FC236}">
                <a16:creationId xmlns:a16="http://schemas.microsoft.com/office/drawing/2014/main" id="{4166AADA-556C-54BC-4C16-7F20035FB859}"/>
              </a:ext>
            </a:extLst>
          </p:cNvPr>
          <p:cNvPicPr>
            <a:picLocks noChangeAspect="1"/>
          </p:cNvPicPr>
          <p:nvPr/>
        </p:nvPicPr>
        <p:blipFill>
          <a:blip r:embed="rId22"/>
          <a:stretch>
            <a:fillRect/>
          </a:stretch>
        </p:blipFill>
        <p:spPr>
          <a:xfrm>
            <a:off x="5033042" y="5661371"/>
            <a:ext cx="1856976" cy="1413542"/>
          </a:xfrm>
          <a:prstGeom prst="rect">
            <a:avLst/>
          </a:prstGeom>
        </p:spPr>
      </p:pic>
    </p:spTree>
    <p:extLst>
      <p:ext uri="{BB962C8B-B14F-4D97-AF65-F5344CB8AC3E}">
        <p14:creationId xmlns:p14="http://schemas.microsoft.com/office/powerpoint/2010/main" val="90052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0EFD753D-6A49-46DD-9E82-AA6E2C62B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58000" cy="121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Rectangle 137">
            <a:extLst>
              <a:ext uri="{FF2B5EF4-FFF2-40B4-BE49-F238E27FC236}">
                <a16:creationId xmlns:a16="http://schemas.microsoft.com/office/drawing/2014/main" id="{138A5824-1F4A-4EE7-BC13-5BB48FC080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24" y="571968"/>
            <a:ext cx="2569917" cy="11009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2" name="Picture 41" descr="A light bulb with lightnings&#10;&#10;Description automatically generated">
            <a:extLst>
              <a:ext uri="{FF2B5EF4-FFF2-40B4-BE49-F238E27FC236}">
                <a16:creationId xmlns:a16="http://schemas.microsoft.com/office/drawing/2014/main" id="{04BECA82-DBBB-D74A-2949-656ECCDC8E38}"/>
              </a:ext>
            </a:extLst>
          </p:cNvPr>
          <p:cNvPicPr>
            <a:picLocks noChangeAspect="1"/>
          </p:cNvPicPr>
          <p:nvPr/>
        </p:nvPicPr>
        <p:blipFill rotWithShape="1">
          <a:blip r:embed="rId2"/>
          <a:srcRect l="15667" t="16082" r="14194" b="19199"/>
          <a:stretch/>
        </p:blipFill>
        <p:spPr>
          <a:xfrm rot="840000">
            <a:off x="2740534" y="-198923"/>
            <a:ext cx="1785535" cy="1649228"/>
          </a:xfrm>
          <a:prstGeom prst="rect">
            <a:avLst/>
          </a:prstGeom>
        </p:spPr>
      </p:pic>
      <p:pic>
        <p:nvPicPr>
          <p:cNvPr id="16" name="Graphic 15" descr="Two Hearts outline">
            <a:extLst>
              <a:ext uri="{FF2B5EF4-FFF2-40B4-BE49-F238E27FC236}">
                <a16:creationId xmlns:a16="http://schemas.microsoft.com/office/drawing/2014/main" id="{C563456F-CD04-C8CC-963A-C054782F557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32515" y="6701984"/>
            <a:ext cx="2230848" cy="2230848"/>
          </a:xfrm>
          <a:prstGeom prst="rect">
            <a:avLst/>
          </a:prstGeom>
        </p:spPr>
      </p:pic>
      <p:sp>
        <p:nvSpPr>
          <p:cNvPr id="8" name="TextBox 1">
            <a:extLst>
              <a:ext uri="{FF2B5EF4-FFF2-40B4-BE49-F238E27FC236}">
                <a16:creationId xmlns:a16="http://schemas.microsoft.com/office/drawing/2014/main" id="{8EFE1D4D-6E94-835D-1842-16EB61217B99}"/>
              </a:ext>
            </a:extLst>
          </p:cNvPr>
          <p:cNvSpPr txBox="1"/>
          <p:nvPr/>
        </p:nvSpPr>
        <p:spPr>
          <a:xfrm>
            <a:off x="173675" y="627107"/>
            <a:ext cx="2573745" cy="9348242"/>
          </a:xfrm>
          <a:prstGeom prst="rect">
            <a:avLst/>
          </a:prstGeom>
        </p:spPr>
        <p:txBody>
          <a:bodyPr vert="horz" lIns="91440" tIns="45720" rIns="91440" bIns="45720" rtlCol="0" anchor="t">
            <a:normAutofit fontScale="70000" lnSpcReduction="2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Aft>
                <a:spcPts val="600"/>
              </a:spcAft>
            </a:pPr>
            <a:r>
              <a:rPr lang="en-US" sz="1200">
                <a:solidFill>
                  <a:schemeClr val="accent2"/>
                </a:solidFill>
              </a:rPr>
              <a:t>I</a:t>
            </a:r>
            <a:r>
              <a:rPr lang="en-US" sz="1600">
                <a:solidFill>
                  <a:schemeClr val="accent2"/>
                </a:solidFill>
                <a:latin typeface="Consolas"/>
              </a:rPr>
              <a:t> am proud to work for the Northumbria Healthcare Trust NHS and I understand that fast paced technology can cause stress for the public and staff face similar challenges.  For example, since the pandemic, there is an expectation that our nurses deliver high quality care whilst being technology experts.  For data security, it's imperative that all patient care is electronically recorded. We use many IT systems, with the added difficulty that not all systems can communicate with each other, and with new software being introduced to improve patient experience and the recording and monitoring of data to keep information safe and relevant; brings additional challenges which can impact staff confidence.  IT Training is offered to staff; however, time constraints are challenging with demands on nursing and arranging time to develop technology skills, which may not be a quick fix and may take time for skill development and confidence.   So having inside knowledge, I know there isn't an easy fix or quick solution to an ever increasing health service.</a:t>
            </a:r>
            <a:r>
              <a:rPr lang="en-US" sz="1200">
                <a:solidFill>
                  <a:schemeClr val="accent2"/>
                </a:solidFill>
                <a:latin typeface="Consolas"/>
              </a:rPr>
              <a:t>  </a:t>
            </a:r>
            <a:endParaRPr lang="en-US" sz="1200">
              <a:solidFill>
                <a:schemeClr val="accent2"/>
              </a:solidFill>
              <a:latin typeface="Consolas"/>
              <a:cs typeface="Calibri"/>
            </a:endParaRPr>
          </a:p>
          <a:p>
            <a:pPr>
              <a:lnSpc>
                <a:spcPct val="90000"/>
              </a:lnSpc>
              <a:spcAft>
                <a:spcPts val="600"/>
              </a:spcAft>
            </a:pPr>
            <a:endParaRPr lang="en-US" sz="1400">
              <a:solidFill>
                <a:schemeClr val="accent2"/>
              </a:solidFill>
              <a:latin typeface="Consolas"/>
              <a:cs typeface="Calibri"/>
            </a:endParaRPr>
          </a:p>
          <a:p>
            <a:pPr>
              <a:lnSpc>
                <a:spcPct val="90000"/>
              </a:lnSpc>
              <a:spcAft>
                <a:spcPts val="600"/>
              </a:spcAft>
            </a:pPr>
            <a:r>
              <a:rPr lang="en-US" sz="1400">
                <a:solidFill>
                  <a:schemeClr val="accent2"/>
                </a:solidFill>
                <a:latin typeface="Consolas"/>
                <a:cs typeface="Calibri"/>
              </a:rPr>
              <a:t>My thoughts about redesigning the NHS APP are to have the launch screen, with </a:t>
            </a:r>
            <a:r>
              <a:rPr lang="en-US" sz="1400" err="1">
                <a:solidFill>
                  <a:schemeClr val="accent2"/>
                </a:solidFill>
                <a:latin typeface="Consolas"/>
                <a:cs typeface="Calibri"/>
              </a:rPr>
              <a:t>colourful</a:t>
            </a:r>
            <a:r>
              <a:rPr lang="en-US" sz="1400">
                <a:solidFill>
                  <a:schemeClr val="accent2"/>
                </a:solidFill>
                <a:latin typeface="Consolas"/>
                <a:cs typeface="Calibri"/>
              </a:rPr>
              <a:t> shapes to help easily identify which area of support is required and then behind the click to have clear direction of the next steps, which is easy to use and functional. </a:t>
            </a:r>
          </a:p>
          <a:p>
            <a:pPr>
              <a:lnSpc>
                <a:spcPct val="90000"/>
              </a:lnSpc>
              <a:spcAft>
                <a:spcPts val="600"/>
              </a:spcAft>
            </a:pPr>
            <a:endParaRPr lang="en-US" sz="1400">
              <a:solidFill>
                <a:schemeClr val="accent2"/>
              </a:solidFill>
              <a:latin typeface="Consolas"/>
              <a:cs typeface="Calibri"/>
            </a:endParaRPr>
          </a:p>
          <a:p>
            <a:pPr>
              <a:lnSpc>
                <a:spcPct val="90000"/>
              </a:lnSpc>
              <a:spcAft>
                <a:spcPts val="600"/>
              </a:spcAft>
            </a:pPr>
            <a:r>
              <a:rPr lang="en-US" sz="1400">
                <a:solidFill>
                  <a:schemeClr val="accent2"/>
                </a:solidFill>
                <a:latin typeface="Consolas"/>
                <a:cs typeface="Calibri"/>
              </a:rPr>
              <a:t>I drafted the launch screen using Adobe Illustrate and enjoyed exploring </a:t>
            </a:r>
            <a:r>
              <a:rPr lang="en-US" sz="1400" err="1">
                <a:solidFill>
                  <a:schemeClr val="accent2"/>
                </a:solidFill>
                <a:latin typeface="Consolas"/>
                <a:cs typeface="Calibri"/>
              </a:rPr>
              <a:t>colours</a:t>
            </a:r>
            <a:r>
              <a:rPr lang="en-US" sz="1400">
                <a:solidFill>
                  <a:schemeClr val="accent2"/>
                </a:solidFill>
                <a:latin typeface="Consolas"/>
                <a:cs typeface="Calibri"/>
              </a:rPr>
              <a:t>, fonts and different shapes.  I felt it important to have "You" as the central main focus with different </a:t>
            </a:r>
            <a:r>
              <a:rPr lang="en-US" sz="1400" err="1">
                <a:solidFill>
                  <a:schemeClr val="accent2"/>
                </a:solidFill>
                <a:latin typeface="Consolas"/>
                <a:cs typeface="Calibri"/>
              </a:rPr>
              <a:t>colourful</a:t>
            </a:r>
            <a:r>
              <a:rPr lang="en-US" sz="1400">
                <a:solidFill>
                  <a:schemeClr val="accent2"/>
                </a:solidFill>
                <a:latin typeface="Consolas"/>
                <a:cs typeface="Calibri"/>
              </a:rPr>
              <a:t> options to select. I like how the design looks and feels and if I had time, would have designed what each of the services would look like behind each of the shape options.  </a:t>
            </a:r>
          </a:p>
          <a:p>
            <a:pPr>
              <a:lnSpc>
                <a:spcPct val="90000"/>
              </a:lnSpc>
              <a:spcAft>
                <a:spcPts val="600"/>
              </a:spcAft>
            </a:pPr>
            <a:endParaRPr lang="en-US" sz="1400">
              <a:solidFill>
                <a:schemeClr val="accent2"/>
              </a:solidFill>
              <a:latin typeface="Consolas"/>
              <a:cs typeface="Calibri"/>
            </a:endParaRPr>
          </a:p>
          <a:p>
            <a:pPr>
              <a:lnSpc>
                <a:spcPct val="90000"/>
              </a:lnSpc>
              <a:spcAft>
                <a:spcPts val="600"/>
              </a:spcAft>
            </a:pPr>
            <a:r>
              <a:rPr lang="en-US" sz="1400">
                <a:solidFill>
                  <a:schemeClr val="accent2"/>
                </a:solidFill>
                <a:latin typeface="Consolas"/>
                <a:cs typeface="Calibri"/>
              </a:rPr>
              <a:t>I'm building confidence using Adobe Illustrate and getting to know how the features work and introducing the software now into my work projects. </a:t>
            </a:r>
          </a:p>
          <a:p>
            <a:pPr indent="-228600">
              <a:lnSpc>
                <a:spcPct val="90000"/>
              </a:lnSpc>
              <a:spcAft>
                <a:spcPts val="600"/>
              </a:spcAft>
              <a:buFont typeface="Arial" panose="020B0604020202020204" pitchFamily="34" charset="0"/>
              <a:buChar char="•"/>
            </a:pPr>
            <a:endParaRPr lang="en-US" sz="700">
              <a:solidFill>
                <a:srgbClr val="ED7D31"/>
              </a:solidFill>
              <a:cs typeface="Calibri"/>
            </a:endParaRPr>
          </a:p>
          <a:p>
            <a:pPr indent="-228600">
              <a:lnSpc>
                <a:spcPct val="90000"/>
              </a:lnSpc>
              <a:spcAft>
                <a:spcPts val="600"/>
              </a:spcAft>
              <a:buFont typeface="Arial" panose="020B0604020202020204" pitchFamily="34" charset="0"/>
              <a:buChar char="•"/>
            </a:pPr>
            <a:endParaRPr lang="en-US" sz="700">
              <a:solidFill>
                <a:srgbClr val="ED7D31"/>
              </a:solidFill>
              <a:cs typeface="Calibri"/>
            </a:endParaRPr>
          </a:p>
          <a:p>
            <a:pPr indent="-228600">
              <a:lnSpc>
                <a:spcPct val="90000"/>
              </a:lnSpc>
              <a:spcAft>
                <a:spcPts val="600"/>
              </a:spcAft>
              <a:buFont typeface="Arial" panose="020B0604020202020204" pitchFamily="34" charset="0"/>
              <a:buChar char="•"/>
            </a:pPr>
            <a:endParaRPr lang="en-US" sz="700">
              <a:solidFill>
                <a:srgbClr val="FFFFFF"/>
              </a:solidFill>
            </a:endParaRPr>
          </a:p>
          <a:p>
            <a:pPr indent="-228600">
              <a:lnSpc>
                <a:spcPct val="90000"/>
              </a:lnSpc>
              <a:spcAft>
                <a:spcPts val="600"/>
              </a:spcAft>
              <a:buFont typeface="Arial" panose="020B0604020202020204" pitchFamily="34" charset="0"/>
              <a:buChar char="•"/>
            </a:pPr>
            <a:endParaRPr lang="en-US" sz="700">
              <a:solidFill>
                <a:srgbClr val="FFFFFF"/>
              </a:solidFill>
            </a:endParaRPr>
          </a:p>
          <a:p>
            <a:pPr indent="-228600">
              <a:lnSpc>
                <a:spcPct val="90000"/>
              </a:lnSpc>
              <a:spcAft>
                <a:spcPts val="600"/>
              </a:spcAft>
              <a:buFont typeface="Arial" panose="020B0604020202020204" pitchFamily="34" charset="0"/>
              <a:buChar char="•"/>
            </a:pPr>
            <a:endParaRPr lang="en-US" sz="700">
              <a:solidFill>
                <a:srgbClr val="FFFFFF"/>
              </a:solidFill>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a:p>
            <a:pPr indent="-228600">
              <a:lnSpc>
                <a:spcPct val="90000"/>
              </a:lnSpc>
              <a:spcAft>
                <a:spcPts val="600"/>
              </a:spcAft>
              <a:buFont typeface="Arial" panose="020B0604020202020204" pitchFamily="34" charset="0"/>
              <a:buChar char="•"/>
            </a:pPr>
            <a:endParaRPr lang="en-US" sz="700">
              <a:solidFill>
                <a:srgbClr val="FFFFFF"/>
              </a:solidFill>
              <a:cs typeface="Calibri" panose="020F0502020204030204"/>
            </a:endParaRPr>
          </a:p>
        </p:txBody>
      </p:sp>
      <p:pic>
        <p:nvPicPr>
          <p:cNvPr id="34" name="Picture 33" descr="A diagram of a heart with flowers and words&#10;&#10;Description automatically generated">
            <a:extLst>
              <a:ext uri="{FF2B5EF4-FFF2-40B4-BE49-F238E27FC236}">
                <a16:creationId xmlns:a16="http://schemas.microsoft.com/office/drawing/2014/main" id="{CB1D48C7-7E75-22C4-60F9-603ED4B98DA0}"/>
              </a:ext>
            </a:extLst>
          </p:cNvPr>
          <p:cNvPicPr>
            <a:picLocks noChangeAspect="1"/>
          </p:cNvPicPr>
          <p:nvPr/>
        </p:nvPicPr>
        <p:blipFill>
          <a:blip r:embed="rId5"/>
          <a:stretch>
            <a:fillRect/>
          </a:stretch>
        </p:blipFill>
        <p:spPr>
          <a:xfrm>
            <a:off x="2784473" y="1149862"/>
            <a:ext cx="4026798" cy="4065217"/>
          </a:xfrm>
          <a:prstGeom prst="rect">
            <a:avLst/>
          </a:prstGeom>
        </p:spPr>
      </p:pic>
      <p:pic>
        <p:nvPicPr>
          <p:cNvPr id="38" name="Graphic 37" descr="Two Hearts outline">
            <a:extLst>
              <a:ext uri="{FF2B5EF4-FFF2-40B4-BE49-F238E27FC236}">
                <a16:creationId xmlns:a16="http://schemas.microsoft.com/office/drawing/2014/main" id="{6917B26A-A849-EC4F-E867-459874778B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3990" y="9976643"/>
            <a:ext cx="1537568" cy="1537568"/>
          </a:xfrm>
          <a:prstGeom prst="rect">
            <a:avLst/>
          </a:prstGeom>
        </p:spPr>
      </p:pic>
      <p:pic>
        <p:nvPicPr>
          <p:cNvPr id="11" name="Graphic 10" descr="Two Hearts outline">
            <a:extLst>
              <a:ext uri="{FF2B5EF4-FFF2-40B4-BE49-F238E27FC236}">
                <a16:creationId xmlns:a16="http://schemas.microsoft.com/office/drawing/2014/main" id="{3E8EE660-0BB2-8EC8-511F-4C9F807E43F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69860" y="7859984"/>
            <a:ext cx="2467772" cy="2493385"/>
          </a:xfrm>
          <a:prstGeom prst="rect">
            <a:avLst/>
          </a:prstGeom>
        </p:spPr>
      </p:pic>
      <p:sp>
        <p:nvSpPr>
          <p:cNvPr id="19" name="Rectangle 18">
            <a:extLst>
              <a:ext uri="{FF2B5EF4-FFF2-40B4-BE49-F238E27FC236}">
                <a16:creationId xmlns:a16="http://schemas.microsoft.com/office/drawing/2014/main" id="{D25AFBD8-97AF-C736-91E4-E045C5FC1EA5}"/>
              </a:ext>
            </a:extLst>
          </p:cNvPr>
          <p:cNvSpPr/>
          <p:nvPr/>
        </p:nvSpPr>
        <p:spPr>
          <a:xfrm>
            <a:off x="47975" y="4948975"/>
            <a:ext cx="271974" cy="519373"/>
          </a:xfrm>
          <a:prstGeom prst="rect">
            <a:avLst/>
          </a:prstGeom>
          <a:noFill/>
        </p:spPr>
        <p:txBody>
          <a:bodyPr wrap="square" lIns="51435" tIns="25718" rIns="51435" bIns="25718" anchor="t">
            <a:spAutoFit/>
          </a:bodyPr>
          <a:lstStyle/>
          <a:p>
            <a:pPr algn="ctr"/>
            <a:endParaRPr lang="en-US" sz="3000" b="0" cap="none" spc="0">
              <a:ln w="0"/>
              <a:effectLst>
                <a:outerShdw blurRad="38100" dist="19050" dir="2700000" algn="tl" rotWithShape="0">
                  <a:prstClr val="black">
                    <a:alpha val="40000"/>
                  </a:prstClr>
                </a:outerShdw>
              </a:effectLst>
              <a:cs typeface="Calibri"/>
            </a:endParaRPr>
          </a:p>
        </p:txBody>
      </p:sp>
      <p:sp>
        <p:nvSpPr>
          <p:cNvPr id="2" name="TextBox 1">
            <a:extLst>
              <a:ext uri="{FF2B5EF4-FFF2-40B4-BE49-F238E27FC236}">
                <a16:creationId xmlns:a16="http://schemas.microsoft.com/office/drawing/2014/main" id="{BB132C5A-6036-63C1-E24C-457352D1F241}"/>
              </a:ext>
            </a:extLst>
          </p:cNvPr>
          <p:cNvSpPr txBox="1"/>
          <p:nvPr/>
        </p:nvSpPr>
        <p:spPr>
          <a:xfrm>
            <a:off x="3855250" y="417499"/>
            <a:ext cx="26774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cs typeface="Calibri"/>
              </a:rPr>
              <a:t>Summary</a:t>
            </a:r>
            <a:endParaRPr lang="en-US"/>
          </a:p>
        </p:txBody>
      </p:sp>
      <p:pic>
        <p:nvPicPr>
          <p:cNvPr id="4" name="Graphic 3" descr="Two Hearts outline">
            <a:extLst>
              <a:ext uri="{FF2B5EF4-FFF2-40B4-BE49-F238E27FC236}">
                <a16:creationId xmlns:a16="http://schemas.microsoft.com/office/drawing/2014/main" id="{B8E66EE7-F54D-7ED1-31A3-2601FBFD5B2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013272" y="5125225"/>
            <a:ext cx="2184876" cy="2191280"/>
          </a:xfrm>
          <a:prstGeom prst="rect">
            <a:avLst/>
          </a:prstGeom>
        </p:spPr>
      </p:pic>
      <p:pic>
        <p:nvPicPr>
          <p:cNvPr id="18" name="Graphic 17" descr="Two Hearts outline">
            <a:extLst>
              <a:ext uri="{FF2B5EF4-FFF2-40B4-BE49-F238E27FC236}">
                <a16:creationId xmlns:a16="http://schemas.microsoft.com/office/drawing/2014/main" id="{F5C8DCC2-D09C-03C4-0693-6CA2B63D741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931106" y="9569160"/>
            <a:ext cx="2357766" cy="2421799"/>
          </a:xfrm>
          <a:prstGeom prst="rect">
            <a:avLst/>
          </a:prstGeom>
        </p:spPr>
      </p:pic>
    </p:spTree>
    <p:extLst>
      <p:ext uri="{BB962C8B-B14F-4D97-AF65-F5344CB8AC3E}">
        <p14:creationId xmlns:p14="http://schemas.microsoft.com/office/powerpoint/2010/main" val="18267147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6CD2DCF3FAE648AD24CC0F7B6042A8" ma:contentTypeVersion="13" ma:contentTypeDescription="Create a new document." ma:contentTypeScope="" ma:versionID="6afce3463619b92487f1744c5e754378">
  <xsd:schema xmlns:xsd="http://www.w3.org/2001/XMLSchema" xmlns:xs="http://www.w3.org/2001/XMLSchema" xmlns:p="http://schemas.microsoft.com/office/2006/metadata/properties" xmlns:ns2="21a7616e-35bb-4fbb-b33e-58132bd02232" xmlns:ns3="72c3e836-480a-4722-8769-d22916bd49cd" targetNamespace="http://schemas.microsoft.com/office/2006/metadata/properties" ma:root="true" ma:fieldsID="8f34011a9fd089378ab0615bf0cd4320" ns2:_="" ns3:_="">
    <xsd:import namespace="21a7616e-35bb-4fbb-b33e-58132bd02232"/>
    <xsd:import namespace="72c3e836-480a-4722-8769-d22916bd49c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a7616e-35bb-4fbb-b33e-58132bd022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1a74f9a-44e0-4b84-b5c3-94ae48c49df8"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c3e836-480a-4722-8769-d22916bd49c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ba7338d-4cb8-428c-b4ff-8cc8a6744fc0}" ma:internalName="TaxCatchAll" ma:showField="CatchAllData" ma:web="72c3e836-480a-4722-8769-d22916bd49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268E3B-0FD3-4490-8896-F1ED57E60B20}">
  <ds:schemaRefs>
    <ds:schemaRef ds:uri="21a7616e-35bb-4fbb-b33e-58132bd02232"/>
    <ds:schemaRef ds:uri="72c3e836-480a-4722-8769-d22916bd49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367929-B80C-417A-8770-25F6DFCFD7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Northumbria Healthcare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UX200 User Experience &amp; Interface Design (UX/UI) </dc:title>
  <dc:creator>Young Susan (RTF) NHCT</dc:creator>
  <cp:revision>3</cp:revision>
  <dcterms:created xsi:type="dcterms:W3CDTF">2023-10-19T14:16:29Z</dcterms:created>
  <dcterms:modified xsi:type="dcterms:W3CDTF">2024-01-04T15:45:02Z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420DE3C8-2680-4BE8-9361-8D84553C7960</vt:lpwstr>
  </property>
  <property fmtid="{D5CDD505-2E9C-101B-9397-08002B2CF9AE}" pid="3" name="ArticulatePath">
    <vt:lpwstr>Presentation2</vt:lpwstr>
  </property>
</Properties>
</file>